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9"/>
  </p:notesMasterIdLst>
  <p:sldIdLst>
    <p:sldId id="256" r:id="rId2"/>
    <p:sldId id="299" r:id="rId3"/>
    <p:sldId id="370" r:id="rId4"/>
    <p:sldId id="274" r:id="rId5"/>
    <p:sldId id="330" r:id="rId6"/>
    <p:sldId id="270" r:id="rId7"/>
    <p:sldId id="280" r:id="rId8"/>
    <p:sldId id="372" r:id="rId9"/>
    <p:sldId id="281" r:id="rId10"/>
    <p:sldId id="371" r:id="rId11"/>
    <p:sldId id="260" r:id="rId12"/>
    <p:sldId id="259" r:id="rId13"/>
    <p:sldId id="283" r:id="rId14"/>
    <p:sldId id="303" r:id="rId15"/>
    <p:sldId id="287" r:id="rId16"/>
    <p:sldId id="286" r:id="rId17"/>
    <p:sldId id="288" r:id="rId18"/>
    <p:sldId id="290" r:id="rId19"/>
    <p:sldId id="292" r:id="rId20"/>
    <p:sldId id="291" r:id="rId21"/>
    <p:sldId id="293" r:id="rId22"/>
    <p:sldId id="294" r:id="rId23"/>
    <p:sldId id="295" r:id="rId24"/>
    <p:sldId id="289" r:id="rId25"/>
    <p:sldId id="285" r:id="rId26"/>
    <p:sldId id="284" r:id="rId27"/>
    <p:sldId id="296" r:id="rId28"/>
    <p:sldId id="297" r:id="rId29"/>
    <p:sldId id="300" r:id="rId30"/>
    <p:sldId id="333" r:id="rId31"/>
    <p:sldId id="343" r:id="rId32"/>
    <p:sldId id="332" r:id="rId33"/>
    <p:sldId id="261" r:id="rId34"/>
    <p:sldId id="262" r:id="rId35"/>
    <p:sldId id="302" r:id="rId36"/>
    <p:sldId id="301" r:id="rId37"/>
    <p:sldId id="263" r:id="rId38"/>
    <p:sldId id="352" r:id="rId39"/>
    <p:sldId id="348" r:id="rId40"/>
    <p:sldId id="264" r:id="rId41"/>
    <p:sldId id="324" r:id="rId42"/>
    <p:sldId id="347" r:id="rId43"/>
    <p:sldId id="353" r:id="rId44"/>
    <p:sldId id="354" r:id="rId45"/>
    <p:sldId id="356" r:id="rId46"/>
    <p:sldId id="358" r:id="rId47"/>
    <p:sldId id="357" r:id="rId48"/>
    <p:sldId id="325" r:id="rId49"/>
    <p:sldId id="361" r:id="rId50"/>
    <p:sldId id="266" r:id="rId51"/>
    <p:sldId id="360" r:id="rId52"/>
    <p:sldId id="362" r:id="rId53"/>
    <p:sldId id="363" r:id="rId54"/>
    <p:sldId id="364" r:id="rId55"/>
    <p:sldId id="365" r:id="rId56"/>
    <p:sldId id="366" r:id="rId57"/>
    <p:sldId id="367" r:id="rId58"/>
    <p:sldId id="368" r:id="rId59"/>
    <p:sldId id="359" r:id="rId60"/>
    <p:sldId id="267" r:id="rId61"/>
    <p:sldId id="369" r:id="rId62"/>
    <p:sldId id="334" r:id="rId63"/>
    <p:sldId id="344" r:id="rId64"/>
    <p:sldId id="335" r:id="rId65"/>
    <p:sldId id="271" r:id="rId66"/>
    <p:sldId id="268" r:id="rId67"/>
    <p:sldId id="340" r:id="rId68"/>
    <p:sldId id="345" r:id="rId69"/>
    <p:sldId id="341" r:id="rId70"/>
    <p:sldId id="329" r:id="rId71"/>
    <p:sldId id="273" r:id="rId72"/>
    <p:sldId id="342" r:id="rId73"/>
    <p:sldId id="346" r:id="rId74"/>
    <p:sldId id="269" r:id="rId75"/>
    <p:sldId id="275" r:id="rId76"/>
    <p:sldId id="350" r:id="rId77"/>
    <p:sldId id="351"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99"/>
            <p14:sldId id="370"/>
            <p14:sldId id="274"/>
            <p14:sldId id="330"/>
          </p14:sldIdLst>
        </p14:section>
        <p14:section name="Background" id="{13E78AC9-549F-4FF5-B7B4-C0FBA7A1DAEF}">
          <p14:sldIdLst>
            <p14:sldId id="270"/>
            <p14:sldId id="280"/>
            <p14:sldId id="372"/>
            <p14:sldId id="281"/>
            <p14:sldId id="37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352"/>
            <p14:sldId id="348"/>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 name="Rejects" id="{1E60F2EE-CB33-4FCF-9EFE-32DC0F52B41C}">
          <p14:sldIdLst>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6556" autoAdjust="0"/>
  </p:normalViewPr>
  <p:slideViewPr>
    <p:cSldViewPr snapToGrid="0">
      <p:cViewPr varScale="1">
        <p:scale>
          <a:sx n="63" d="100"/>
          <a:sy n="63" d="100"/>
        </p:scale>
        <p:origin x="4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240481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I want you to take away from this talk fall into two broad categories.</a:t>
            </a:r>
          </a:p>
          <a:p>
            <a:r>
              <a:rPr lang="en-US" dirty="0"/>
              <a:t>One of them is the performance engineering that I’ve done over the course of my PhD, for which I’ll be using the Fiat Cryptography project as the primary case study.</a:t>
            </a:r>
          </a:p>
          <a:p>
            <a:r>
              <a:rPr lang="en-US" dirty="0"/>
              <a:t>The other category of things that I want you to take away is how I see performance engineering in verification currently being done and how I think it needs to change.</a:t>
            </a:r>
          </a:p>
          <a:p>
            <a:endParaRPr lang="en-US" dirty="0"/>
          </a:p>
          <a:p>
            <a:endParaRPr lang="en-US" dirty="0"/>
          </a:p>
          <a:p>
            <a:r>
              <a:rPr lang="en-US" dirty="0"/>
              <a:t>(OLD:</a:t>
            </a:r>
          </a:p>
          <a:p>
            <a:r>
              <a:rPr lang="en-US" dirty="0"/>
              <a:t>I want to start by sharing what I want you to take away from this defense, so that you can keep an eye on that as I give my talk</a:t>
            </a:r>
          </a:p>
          <a:p>
            <a:endParaRPr lang="en-US" dirty="0"/>
          </a:p>
          <a:p>
            <a:r>
              <a:rPr lang="en-US" dirty="0"/>
              <a:t>The second thing I want you to take away is about what I’ve learnt about how verification is currently done, what the field of verification currently looks like, and how I see it needing to change in the future.</a:t>
            </a:r>
          </a:p>
          <a:p>
            <a:r>
              <a:rPr lang="en-US" dirty="0"/>
              <a:t>)</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824167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47</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72</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73</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back up a bit and start with some background on verification.</a:t>
            </a:r>
          </a:p>
          <a:p>
            <a:endParaRPr lang="en-US" dirty="0"/>
          </a:p>
          <a:p>
            <a:endParaRPr lang="en-US" dirty="0"/>
          </a:p>
          <a:p>
            <a:r>
              <a:rPr lang="en-US" dirty="0"/>
              <a:t>TODO: use Bliss windows XP background???? Find a background</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5144916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76</a:t>
            </a:fld>
            <a:endParaRPr lang="en-US"/>
          </a:p>
        </p:txBody>
      </p:sp>
    </p:spTree>
    <p:extLst>
      <p:ext uri="{BB962C8B-B14F-4D97-AF65-F5344CB8AC3E}">
        <p14:creationId xmlns:p14="http://schemas.microsoft.com/office/powerpoint/2010/main" val="2207127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77</a:t>
            </a:fld>
            <a:endParaRPr lang="en-US"/>
          </a:p>
        </p:txBody>
      </p:sp>
    </p:spTree>
    <p:extLst>
      <p:ext uri="{BB962C8B-B14F-4D97-AF65-F5344CB8AC3E}">
        <p14:creationId xmlns:p14="http://schemas.microsoft.com/office/powerpoint/2010/main" val="355038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11869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6.xml"/><Relationship Id="rId3" Type="http://schemas.openxmlformats.org/officeDocument/2006/relationships/image" Target="../media/image2.png"/><Relationship Id="rId7" Type="http://schemas.openxmlformats.org/officeDocument/2006/relationships/slide" Target="slide65.xml"/><Relationship Id="rId12"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slide" Target="slide70.xml"/><Relationship Id="rId4" Type="http://schemas.openxmlformats.org/officeDocument/2006/relationships/slide" Target="slide33.xml"/><Relationship Id="rId9" Type="http://schemas.openxmlformats.org/officeDocument/2006/relationships/image" Target="../media/image4.png"/><Relationship Id="rId1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slide" Target="slide70.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3.xml"/><Relationship Id="rId3" Type="http://schemas.openxmlformats.org/officeDocument/2006/relationships/image" Target="../media/image3.png"/><Relationship Id="rId7" Type="http://schemas.openxmlformats.org/officeDocument/2006/relationships/slide" Target="slide70.xml"/><Relationship Id="rId12"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0.png"/><Relationship Id="rId10" Type="http://schemas.openxmlformats.org/officeDocument/2006/relationships/slide" Target="slide6.xml"/><Relationship Id="rId4" Type="http://schemas.openxmlformats.org/officeDocument/2006/relationships/slide" Target="slide65.xml"/><Relationship Id="rId9" Type="http://schemas.openxmlformats.org/officeDocument/2006/relationships/image" Target="../media/image1.png"/><Relationship Id="rId1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slide" Target="slide7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6.xml"/><Relationship Id="rId3" Type="http://schemas.openxmlformats.org/officeDocument/2006/relationships/image" Target="../media/image2.png"/><Relationship Id="rId7" Type="http://schemas.openxmlformats.org/officeDocument/2006/relationships/slide" Target="slide65.xml"/><Relationship Id="rId12"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slide" Target="slide70.xml"/><Relationship Id="rId4" Type="http://schemas.openxmlformats.org/officeDocument/2006/relationships/slide" Target="slide33.xml"/><Relationship Id="rId9" Type="http://schemas.openxmlformats.org/officeDocument/2006/relationships/image" Target="../media/image4.png"/><Relationship Id="rId1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3.xml"/><Relationship Id="rId3" Type="http://schemas.openxmlformats.org/officeDocument/2006/relationships/image" Target="../media/image3.png"/><Relationship Id="rId7" Type="http://schemas.openxmlformats.org/officeDocument/2006/relationships/slide" Target="slide70.xml"/><Relationship Id="rId12"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0.png"/><Relationship Id="rId10" Type="http://schemas.openxmlformats.org/officeDocument/2006/relationships/slide" Target="slide6.xml"/><Relationship Id="rId4" Type="http://schemas.openxmlformats.org/officeDocument/2006/relationships/slide" Target="slide65.xml"/><Relationship Id="rId9" Type="http://schemas.openxmlformats.org/officeDocument/2006/relationships/image" Target="../media/image1.png"/><Relationship Id="rId14" Type="http://schemas.openxmlformats.org/officeDocument/2006/relationships/image" Target="../media/image180.png"/></Relationships>
</file>

<file path=ppt/slides/_rels/slide63.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slide" Target="slide70.xml"/></Relationships>
</file>

<file path=ppt/slides/_rels/slide6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65.xml"/><Relationship Id="rId3" Type="http://schemas.openxmlformats.org/officeDocument/2006/relationships/image" Target="../media/image4.png"/><Relationship Id="rId7" Type="http://schemas.openxmlformats.org/officeDocument/2006/relationships/slide" Target="slide6.xml"/><Relationship Id="rId12"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40.png"/><Relationship Id="rId10" Type="http://schemas.openxmlformats.org/officeDocument/2006/relationships/slide" Target="slide33.xml"/><Relationship Id="rId4" Type="http://schemas.openxmlformats.org/officeDocument/2006/relationships/slide" Target="slide70.xml"/><Relationship Id="rId9" Type="http://schemas.openxmlformats.org/officeDocument/2006/relationships/image" Target="../media/image2.png"/><Relationship Id="rId1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65.xml"/><Relationship Id="rId3" Type="http://schemas.openxmlformats.org/officeDocument/2006/relationships/image" Target="../media/image4.png"/><Relationship Id="rId7" Type="http://schemas.openxmlformats.org/officeDocument/2006/relationships/slide" Target="slide6.xml"/><Relationship Id="rId12"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40.png"/><Relationship Id="rId10" Type="http://schemas.openxmlformats.org/officeDocument/2006/relationships/slide" Target="slide33.xml"/><Relationship Id="rId4" Type="http://schemas.openxmlformats.org/officeDocument/2006/relationships/slide" Target="slide70.xml"/><Relationship Id="rId9" Type="http://schemas.openxmlformats.org/officeDocument/2006/relationships/image" Target="../media/image2.png"/><Relationship Id="rId14" Type="http://schemas.openxmlformats.org/officeDocument/2006/relationships/image" Target="../media/image190.png"/></Relationships>
</file>

<file path=ppt/slides/_rels/slide68.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slide" Target="slide70.xml"/></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70.xml"/><Relationship Id="rId3" Type="http://schemas.openxmlformats.org/officeDocument/2006/relationships/image" Target="../media/image1.png"/><Relationship Id="rId7" Type="http://schemas.openxmlformats.org/officeDocument/2006/relationships/slide" Target="slide33.xml"/><Relationship Id="rId12"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slide" Target="slide65.xml"/><Relationship Id="rId4" Type="http://schemas.openxmlformats.org/officeDocument/2006/relationships/slide" Target="slide6.xml"/><Relationship Id="rId9" Type="http://schemas.openxmlformats.org/officeDocument/2006/relationships/image" Target="../media/image3.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70.xml"/><Relationship Id="rId3" Type="http://schemas.openxmlformats.org/officeDocument/2006/relationships/image" Target="../media/image1.png"/><Relationship Id="rId7" Type="http://schemas.openxmlformats.org/officeDocument/2006/relationships/slide" Target="slide33.xml"/><Relationship Id="rId12"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slide" Target="slide65.xml"/><Relationship Id="rId4" Type="http://schemas.openxmlformats.org/officeDocument/2006/relationships/slide" Target="slide6.xml"/><Relationship Id="rId9" Type="http://schemas.openxmlformats.org/officeDocument/2006/relationships/image" Target="../media/image3.png"/><Relationship Id="rId14" Type="http://schemas.openxmlformats.org/officeDocument/2006/relationships/image" Target="../media/image200.png"/></Relationships>
</file>

<file path=ppt/slides/_rels/slide73.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image" Target="../media/image4.png"/><Relationship Id="rId3" Type="http://schemas.openxmlformats.org/officeDocument/2006/relationships/slide" Target="slide74.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65.xml"/><Relationship Id="rId5" Type="http://schemas.openxmlformats.org/officeDocument/2006/relationships/slide" Target="slide6.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slide" Target="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Bugs</a:t>
            </a:r>
          </a:p>
        </p:txBody>
      </p:sp>
      <p:sp>
        <p:nvSpPr>
          <p:cNvPr id="3" name="Content Placeholder 2"/>
          <p:cNvSpPr>
            <a:spLocks noGrp="1"/>
          </p:cNvSpPr>
          <p:nvPr>
            <p:ph idx="1"/>
          </p:nvPr>
        </p:nvSpPr>
        <p:spPr>
          <a:xfrm>
            <a:off x="838200" y="1825625"/>
            <a:ext cx="10515600" cy="2898775"/>
          </a:xfrm>
        </p:spPr>
        <p:txBody>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50854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393206283"/>
              </p:ext>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23</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24</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25</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26</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272526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105712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196668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D4CF-712D-428C-ADB6-EFF8BFEF6528}"/>
              </a:ext>
            </a:extLst>
          </p:cNvPr>
          <p:cNvSpPr>
            <a:spLocks noGrp="1"/>
          </p:cNvSpPr>
          <p:nvPr>
            <p:ph type="title"/>
          </p:nvPr>
        </p:nvSpPr>
        <p:spPr/>
        <p:txBody>
          <a:bodyPr/>
          <a:lstStyle/>
          <a:p>
            <a:r>
              <a:rPr lang="en-US" dirty="0"/>
              <a:t>Takeaways for you (TODO: better words on this slide)</a:t>
            </a:r>
          </a:p>
        </p:txBody>
      </p:sp>
      <p:sp>
        <p:nvSpPr>
          <p:cNvPr id="3" name="Content Placeholder 2">
            <a:extLst>
              <a:ext uri="{FF2B5EF4-FFF2-40B4-BE49-F238E27FC236}">
                <a16:creationId xmlns:a16="http://schemas.microsoft.com/office/drawing/2014/main" id="{3B6BAF33-9526-404C-A1C5-BE01EEF86C98}"/>
              </a:ext>
            </a:extLst>
          </p:cNvPr>
          <p:cNvSpPr>
            <a:spLocks noGrp="1"/>
          </p:cNvSpPr>
          <p:nvPr>
            <p:ph idx="1"/>
          </p:nvPr>
        </p:nvSpPr>
        <p:spPr/>
        <p:txBody>
          <a:bodyPr/>
          <a:lstStyle/>
          <a:p>
            <a:pPr>
              <a:lnSpc>
                <a:spcPct val="300000"/>
              </a:lnSpc>
            </a:pPr>
            <a:r>
              <a:rPr lang="en-US" dirty="0"/>
              <a:t>Learn about my work!</a:t>
            </a:r>
          </a:p>
          <a:p>
            <a:pPr>
              <a:lnSpc>
                <a:spcPct val="300000"/>
              </a:lnSpc>
            </a:pPr>
            <a:r>
              <a:rPr lang="en-US" dirty="0"/>
              <a:t>Learn about my learnings!</a:t>
            </a:r>
          </a:p>
        </p:txBody>
      </p:sp>
      <p:sp>
        <p:nvSpPr>
          <p:cNvPr id="4" name="Date Placeholder 3">
            <a:extLst>
              <a:ext uri="{FF2B5EF4-FFF2-40B4-BE49-F238E27FC236}">
                <a16:creationId xmlns:a16="http://schemas.microsoft.com/office/drawing/2014/main" id="{A93DF9FD-78A4-48A8-B1B6-94C2D3F7A58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0F80B5A-5472-4CB2-8478-7E3A7A45B353}"/>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25359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14"/>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3"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4"/>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527240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38</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137141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644490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128258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099576200"/>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4127949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490475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3512672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973888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322296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18708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376141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3"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4"/>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68970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2250372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3952496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324930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4095879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86265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3134378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57</a:t>
            </a:fld>
            <a:endParaRPr lang="en-US"/>
          </a:p>
        </p:txBody>
      </p:sp>
    </p:spTree>
    <p:extLst>
      <p:ext uri="{BB962C8B-B14F-4D97-AF65-F5344CB8AC3E}">
        <p14:creationId xmlns:p14="http://schemas.microsoft.com/office/powerpoint/2010/main" val="78270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418593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290299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Background</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6</a:t>
            </a:fld>
            <a:endParaRPr lang="en-US"/>
          </a:p>
        </p:txBody>
      </p:sp>
      <p:sp>
        <p:nvSpPr>
          <p:cNvPr id="6" name="Content Placeholder 5">
            <a:extLst>
              <a:ext uri="{FF2B5EF4-FFF2-40B4-BE49-F238E27FC236}">
                <a16:creationId xmlns:a16="http://schemas.microsoft.com/office/drawing/2014/main" id="{FC611C3A-0B3E-4666-8F97-A46B7D5F5B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0034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2824855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61</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3021939112"/>
              </p:ext>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14"/>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64</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4"/>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65</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559319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14"/>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70</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1512103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14"/>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74</a:t>
            </a:fld>
            <a:endParaRPr lang="en-US"/>
          </a:p>
        </p:txBody>
      </p:sp>
    </p:spTree>
    <p:extLst>
      <p:ext uri="{BB962C8B-B14F-4D97-AF65-F5344CB8AC3E}">
        <p14:creationId xmlns:p14="http://schemas.microsoft.com/office/powerpoint/2010/main" val="2329219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75</a:t>
            </a:fld>
            <a:endParaRPr lang="en-US"/>
          </a:p>
        </p:txBody>
      </p:sp>
    </p:spTree>
    <p:extLst>
      <p:ext uri="{BB962C8B-B14F-4D97-AF65-F5344CB8AC3E}">
        <p14:creationId xmlns:p14="http://schemas.microsoft.com/office/powerpoint/2010/main" val="804375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377290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77</a:t>
            </a:fld>
            <a:endParaRPr lang="en-US"/>
          </a:p>
        </p:txBody>
      </p:sp>
      <p:grpSp>
        <p:nvGrpSpPr>
          <p:cNvPr id="6" name="Group 5">
            <a:extLst>
              <a:ext uri="{FF2B5EF4-FFF2-40B4-BE49-F238E27FC236}">
                <a16:creationId xmlns:a16="http://schemas.microsoft.com/office/drawing/2014/main" id="{F27F4895-7210-4F0C-B002-65C26E02DA64}"/>
              </a:ext>
            </a:extLst>
          </p:cNvPr>
          <p:cNvGrpSpPr/>
          <p:nvPr/>
        </p:nvGrpSpPr>
        <p:grpSpPr>
          <a:xfrm>
            <a:off x="838200" y="-3849115"/>
            <a:ext cx="24569930" cy="20268755"/>
            <a:chOff x="838200" y="-3849115"/>
            <a:chExt cx="24569930" cy="20268755"/>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Tree>
    <p:extLst>
      <p:ext uri="{BB962C8B-B14F-4D97-AF65-F5344CB8AC3E}">
        <p14:creationId xmlns:p14="http://schemas.microsoft.com/office/powerpoint/2010/main" val="947404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14B4-1056-4E31-A942-5B23576F2F23}"/>
              </a:ext>
            </a:extLst>
          </p:cNvPr>
          <p:cNvSpPr>
            <a:spLocks noGrp="1"/>
          </p:cNvSpPr>
          <p:nvPr>
            <p:ph type="title"/>
          </p:nvPr>
        </p:nvSpPr>
        <p:spPr/>
        <p:txBody>
          <a:bodyPr/>
          <a:lstStyle/>
          <a:p>
            <a:r>
              <a:rPr lang="en-US" dirty="0"/>
              <a:t>Two Kinds of Bugs</a:t>
            </a:r>
          </a:p>
        </p:txBody>
      </p:sp>
      <p:pic>
        <p:nvPicPr>
          <p:cNvPr id="7" name="Content Placeholder 6" descr="Man">
            <a:extLst>
              <a:ext uri="{FF2B5EF4-FFF2-40B4-BE49-F238E27FC236}">
                <a16:creationId xmlns:a16="http://schemas.microsoft.com/office/drawing/2014/main" id="{84CBE1F8-818D-47B5-A39A-92CFA21A883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90044"/>
            <a:ext cx="3466306" cy="3466306"/>
          </a:xfrm>
        </p:spPr>
      </p:pic>
      <p:sp>
        <p:nvSpPr>
          <p:cNvPr id="4" name="Date Placeholder 3">
            <a:extLst>
              <a:ext uri="{FF2B5EF4-FFF2-40B4-BE49-F238E27FC236}">
                <a16:creationId xmlns:a16="http://schemas.microsoft.com/office/drawing/2014/main" id="{BA298352-8F7E-4212-BCB7-7DB3B888A6C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B02AE-32AD-4AFE-9DD7-911AB6CA8E09}"/>
              </a:ext>
            </a:extLst>
          </p:cNvPr>
          <p:cNvSpPr>
            <a:spLocks noGrp="1"/>
          </p:cNvSpPr>
          <p:nvPr>
            <p:ph type="sldNum" sz="quarter" idx="12"/>
          </p:nvPr>
        </p:nvSpPr>
        <p:spPr/>
        <p:txBody>
          <a:bodyPr/>
          <a:lstStyle/>
          <a:p>
            <a:fld id="{62ACD81C-0ABE-4302-8FB0-4A8AC0E9431D}" type="slidenum">
              <a:rPr lang="en-US" smtClean="0"/>
              <a:t>8</a:t>
            </a:fld>
            <a:endParaRPr lang="en-US"/>
          </a:p>
        </p:txBody>
      </p:sp>
      <p:sp>
        <p:nvSpPr>
          <p:cNvPr id="8" name="Thought Bubble: Cloud 7">
            <a:extLst>
              <a:ext uri="{FF2B5EF4-FFF2-40B4-BE49-F238E27FC236}">
                <a16:creationId xmlns:a16="http://schemas.microsoft.com/office/drawing/2014/main" id="{EC3C630E-C041-4985-BCFD-AC5F6A79887D}"/>
              </a:ext>
            </a:extLst>
          </p:cNvPr>
          <p:cNvSpPr/>
          <p:nvPr/>
        </p:nvSpPr>
        <p:spPr>
          <a:xfrm>
            <a:off x="2072640" y="1289209"/>
            <a:ext cx="4907280" cy="1325563"/>
          </a:xfrm>
          <a:prstGeom prst="cloudCallout">
            <a:avLst>
              <a:gd name="adj1" fmla="val -36988"/>
              <a:gd name="adj2" fmla="val 843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907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13716</TotalTime>
  <Words>8042</Words>
  <Application>Microsoft Office PowerPoint</Application>
  <PresentationFormat>Widescreen</PresentationFormat>
  <Paragraphs>1007</Paragraphs>
  <Slides>77</Slides>
  <Notes>61</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Calibri</vt:lpstr>
      <vt:lpstr>Arial</vt:lpstr>
      <vt:lpstr>Calibri Light</vt:lpstr>
      <vt:lpstr>Office Theme</vt:lpstr>
      <vt:lpstr>Performance Engineering of Proof-Based Software Systems at Scale</vt:lpstr>
      <vt:lpstr>What I did in my PhD</vt:lpstr>
      <vt:lpstr>Takeaways for you (TODO: better words on this slide)</vt:lpstr>
      <vt:lpstr>Outline</vt:lpstr>
      <vt:lpstr>Outline</vt:lpstr>
      <vt:lpstr>Background</vt:lpstr>
      <vt:lpstr>Why Verification?</vt:lpstr>
      <vt:lpstr>Two Kinds of Bugs</vt:lpstr>
      <vt:lpstr>Why Verification?</vt:lpstr>
      <vt:lpstr>Two Kinds of Bugs</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lpstr>Fiat Cryptography: Methodology</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106</cp:revision>
  <dcterms:created xsi:type="dcterms:W3CDTF">2020-11-09T22:36:26Z</dcterms:created>
  <dcterms:modified xsi:type="dcterms:W3CDTF">2020-11-22T22:32:45Z</dcterms:modified>
</cp:coreProperties>
</file>